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5" r:id="rId1"/>
  </p:sldMasterIdLst>
  <p:notesMasterIdLst>
    <p:notesMasterId r:id="rId24"/>
  </p:notesMasterIdLst>
  <p:sldIdLst>
    <p:sldId id="256" r:id="rId2"/>
    <p:sldId id="257" r:id="rId3"/>
    <p:sldId id="268" r:id="rId4"/>
    <p:sldId id="282" r:id="rId5"/>
    <p:sldId id="283" r:id="rId6"/>
    <p:sldId id="284" r:id="rId7"/>
    <p:sldId id="278" r:id="rId8"/>
    <p:sldId id="266" r:id="rId9"/>
    <p:sldId id="285" r:id="rId10"/>
    <p:sldId id="286" r:id="rId11"/>
    <p:sldId id="279" r:id="rId12"/>
    <p:sldId id="280" r:id="rId13"/>
    <p:sldId id="287" r:id="rId14"/>
    <p:sldId id="271" r:id="rId15"/>
    <p:sldId id="270" r:id="rId16"/>
    <p:sldId id="267" r:id="rId17"/>
    <p:sldId id="277" r:id="rId18"/>
    <p:sldId id="272" r:id="rId19"/>
    <p:sldId id="276" r:id="rId20"/>
    <p:sldId id="275" r:id="rId21"/>
    <p:sldId id="273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 snapToObjects="1">
      <p:cViewPr>
        <p:scale>
          <a:sx n="157" d="100"/>
          <a:sy n="157" d="100"/>
        </p:scale>
        <p:origin x="64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C0101-CB7B-4C5B-915B-0B12425D8D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0AFB62-5889-4FEA-9F13-B2A0571D2817}">
      <dgm:prSet/>
      <dgm:spPr/>
      <dgm:t>
        <a:bodyPr/>
        <a:lstStyle/>
        <a:p>
          <a:r>
            <a:rPr kumimoji="1" lang="ko-KR" baseline="0"/>
            <a:t>프로젝트 개요</a:t>
          </a:r>
          <a:endParaRPr lang="en-US"/>
        </a:p>
      </dgm:t>
    </dgm:pt>
    <dgm:pt modelId="{E08395DB-B055-4868-B019-987132AB2611}" type="parTrans" cxnId="{C9D051AC-2AD0-431F-8331-784EFD434F83}">
      <dgm:prSet/>
      <dgm:spPr/>
      <dgm:t>
        <a:bodyPr/>
        <a:lstStyle/>
        <a:p>
          <a:endParaRPr lang="en-US"/>
        </a:p>
      </dgm:t>
    </dgm:pt>
    <dgm:pt modelId="{09706B3F-4834-4FFA-99E1-847A581D38E7}" type="sibTrans" cxnId="{C9D051AC-2AD0-431F-8331-784EFD434F83}">
      <dgm:prSet/>
      <dgm:spPr/>
      <dgm:t>
        <a:bodyPr/>
        <a:lstStyle/>
        <a:p>
          <a:endParaRPr lang="en-US"/>
        </a:p>
      </dgm:t>
    </dgm:pt>
    <dgm:pt modelId="{21558EE5-C942-4C05-8845-C9DD6D096ECB}">
      <dgm:prSet/>
      <dgm:spPr/>
      <dgm:t>
        <a:bodyPr/>
        <a:lstStyle/>
        <a:p>
          <a:r>
            <a:rPr kumimoji="1" lang="ko-KR" baseline="0"/>
            <a:t>프로젝트 구현</a:t>
          </a:r>
          <a:endParaRPr lang="en-US"/>
        </a:p>
      </dgm:t>
    </dgm:pt>
    <dgm:pt modelId="{303A55BF-D75E-469A-A3C5-BEBD56FB8052}" type="parTrans" cxnId="{F0B2D06F-4CE3-409C-B60B-5141793DADEB}">
      <dgm:prSet/>
      <dgm:spPr/>
      <dgm:t>
        <a:bodyPr/>
        <a:lstStyle/>
        <a:p>
          <a:endParaRPr lang="en-US"/>
        </a:p>
      </dgm:t>
    </dgm:pt>
    <dgm:pt modelId="{855F1C08-FF20-470F-9952-991A7F899800}" type="sibTrans" cxnId="{F0B2D06F-4CE3-409C-B60B-5141793DADEB}">
      <dgm:prSet/>
      <dgm:spPr/>
      <dgm:t>
        <a:bodyPr/>
        <a:lstStyle/>
        <a:p>
          <a:endParaRPr lang="en-US"/>
        </a:p>
      </dgm:t>
    </dgm:pt>
    <dgm:pt modelId="{DB289CE9-FE75-4348-BF5B-DB02F39BE7C5}">
      <dgm:prSet/>
      <dgm:spPr/>
      <dgm:t>
        <a:bodyPr/>
        <a:lstStyle/>
        <a:p>
          <a:r>
            <a:rPr kumimoji="1" lang="ko-KR" baseline="0"/>
            <a:t>플레이 화면</a:t>
          </a:r>
          <a:endParaRPr lang="en-US"/>
        </a:p>
      </dgm:t>
    </dgm:pt>
    <dgm:pt modelId="{37BA7C4A-4E80-485D-9D43-8F301DD88910}" type="parTrans" cxnId="{07119B64-9834-414C-A11B-A0DB79D41462}">
      <dgm:prSet/>
      <dgm:spPr/>
      <dgm:t>
        <a:bodyPr/>
        <a:lstStyle/>
        <a:p>
          <a:endParaRPr lang="en-US"/>
        </a:p>
      </dgm:t>
    </dgm:pt>
    <dgm:pt modelId="{E5663360-BEEC-455E-8B8F-620173F2CEA0}" type="sibTrans" cxnId="{07119B64-9834-414C-A11B-A0DB79D41462}">
      <dgm:prSet/>
      <dgm:spPr/>
      <dgm:t>
        <a:bodyPr/>
        <a:lstStyle/>
        <a:p>
          <a:endParaRPr lang="en-US"/>
        </a:p>
      </dgm:t>
    </dgm:pt>
    <dgm:pt modelId="{016A46EC-DB93-B847-AB9F-2F89CADF219D}" type="pres">
      <dgm:prSet presAssocID="{5ABC0101-CB7B-4C5B-915B-0B12425D8D6B}" presName="linear" presStyleCnt="0">
        <dgm:presLayoutVars>
          <dgm:animLvl val="lvl"/>
          <dgm:resizeHandles val="exact"/>
        </dgm:presLayoutVars>
      </dgm:prSet>
      <dgm:spPr/>
    </dgm:pt>
    <dgm:pt modelId="{8AD4762F-D0E9-B940-9991-241DE0F47225}" type="pres">
      <dgm:prSet presAssocID="{DA0AFB62-5889-4FEA-9F13-B2A0571D28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2376A8-6E5C-794D-BEF3-80001B079D16}" type="pres">
      <dgm:prSet presAssocID="{09706B3F-4834-4FFA-99E1-847A581D38E7}" presName="spacer" presStyleCnt="0"/>
      <dgm:spPr/>
    </dgm:pt>
    <dgm:pt modelId="{EBD4DA92-700F-C341-A257-AE257F7FD89C}" type="pres">
      <dgm:prSet presAssocID="{21558EE5-C942-4C05-8845-C9DD6D096E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12F2823-EF97-684E-8B36-ABA1AB4338D5}" type="pres">
      <dgm:prSet presAssocID="{855F1C08-FF20-470F-9952-991A7F899800}" presName="spacer" presStyleCnt="0"/>
      <dgm:spPr/>
    </dgm:pt>
    <dgm:pt modelId="{598F0858-E874-D44E-9D80-956804D88283}" type="pres">
      <dgm:prSet presAssocID="{DB289CE9-FE75-4348-BF5B-DB02F39BE7C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9678123-942C-8D45-8BFF-1B982189A243}" type="presOf" srcId="{DA0AFB62-5889-4FEA-9F13-B2A0571D2817}" destId="{8AD4762F-D0E9-B940-9991-241DE0F47225}" srcOrd="0" destOrd="0" presId="urn:microsoft.com/office/officeart/2005/8/layout/vList2"/>
    <dgm:cxn modelId="{07119B64-9834-414C-A11B-A0DB79D41462}" srcId="{5ABC0101-CB7B-4C5B-915B-0B12425D8D6B}" destId="{DB289CE9-FE75-4348-BF5B-DB02F39BE7C5}" srcOrd="2" destOrd="0" parTransId="{37BA7C4A-4E80-485D-9D43-8F301DD88910}" sibTransId="{E5663360-BEEC-455E-8B8F-620173F2CEA0}"/>
    <dgm:cxn modelId="{F0B2D06F-4CE3-409C-B60B-5141793DADEB}" srcId="{5ABC0101-CB7B-4C5B-915B-0B12425D8D6B}" destId="{21558EE5-C942-4C05-8845-C9DD6D096ECB}" srcOrd="1" destOrd="0" parTransId="{303A55BF-D75E-469A-A3C5-BEBD56FB8052}" sibTransId="{855F1C08-FF20-470F-9952-991A7F899800}"/>
    <dgm:cxn modelId="{EB00FA85-6579-9849-88C1-1070DA64E7F6}" type="presOf" srcId="{5ABC0101-CB7B-4C5B-915B-0B12425D8D6B}" destId="{016A46EC-DB93-B847-AB9F-2F89CADF219D}" srcOrd="0" destOrd="0" presId="urn:microsoft.com/office/officeart/2005/8/layout/vList2"/>
    <dgm:cxn modelId="{C9D051AC-2AD0-431F-8331-784EFD434F83}" srcId="{5ABC0101-CB7B-4C5B-915B-0B12425D8D6B}" destId="{DA0AFB62-5889-4FEA-9F13-B2A0571D2817}" srcOrd="0" destOrd="0" parTransId="{E08395DB-B055-4868-B019-987132AB2611}" sibTransId="{09706B3F-4834-4FFA-99E1-847A581D38E7}"/>
    <dgm:cxn modelId="{630EBBE0-4927-AD47-95DC-9DFA2776DCD8}" type="presOf" srcId="{DB289CE9-FE75-4348-BF5B-DB02F39BE7C5}" destId="{598F0858-E874-D44E-9D80-956804D88283}" srcOrd="0" destOrd="0" presId="urn:microsoft.com/office/officeart/2005/8/layout/vList2"/>
    <dgm:cxn modelId="{033A6EFC-9286-AC4F-9D86-6CCB04CF9ACF}" type="presOf" srcId="{21558EE5-C942-4C05-8845-C9DD6D096ECB}" destId="{EBD4DA92-700F-C341-A257-AE257F7FD89C}" srcOrd="0" destOrd="0" presId="urn:microsoft.com/office/officeart/2005/8/layout/vList2"/>
    <dgm:cxn modelId="{6C6AC9FC-67C8-504F-9036-E1F00325DC28}" type="presParOf" srcId="{016A46EC-DB93-B847-AB9F-2F89CADF219D}" destId="{8AD4762F-D0E9-B940-9991-241DE0F47225}" srcOrd="0" destOrd="0" presId="urn:microsoft.com/office/officeart/2005/8/layout/vList2"/>
    <dgm:cxn modelId="{FF1AC414-A47E-7C47-A2AA-9F0503C3F97F}" type="presParOf" srcId="{016A46EC-DB93-B847-AB9F-2F89CADF219D}" destId="{172376A8-6E5C-794D-BEF3-80001B079D16}" srcOrd="1" destOrd="0" presId="urn:microsoft.com/office/officeart/2005/8/layout/vList2"/>
    <dgm:cxn modelId="{63FFD936-ECD6-134E-8A49-68B442FB8D84}" type="presParOf" srcId="{016A46EC-DB93-B847-AB9F-2F89CADF219D}" destId="{EBD4DA92-700F-C341-A257-AE257F7FD89C}" srcOrd="2" destOrd="0" presId="urn:microsoft.com/office/officeart/2005/8/layout/vList2"/>
    <dgm:cxn modelId="{085A4BCA-8C90-5446-A780-1162C11556D2}" type="presParOf" srcId="{016A46EC-DB93-B847-AB9F-2F89CADF219D}" destId="{012F2823-EF97-684E-8B36-ABA1AB4338D5}" srcOrd="3" destOrd="0" presId="urn:microsoft.com/office/officeart/2005/8/layout/vList2"/>
    <dgm:cxn modelId="{DA077BEC-1E0F-C74B-B3C6-A39D1BABF3C5}" type="presParOf" srcId="{016A46EC-DB93-B847-AB9F-2F89CADF219D}" destId="{598F0858-E874-D44E-9D80-956804D882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4762F-D0E9-B940-9991-241DE0F47225}">
      <dsp:nvSpPr>
        <dsp:cNvPr id="0" name=""/>
        <dsp:cNvSpPr/>
      </dsp:nvSpPr>
      <dsp:spPr>
        <a:xfrm>
          <a:off x="0" y="3749"/>
          <a:ext cx="5127171" cy="110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kern="1200" baseline="0"/>
            <a:t>프로젝트 개요</a:t>
          </a:r>
          <a:endParaRPr lang="en-US" sz="4400" kern="1200"/>
        </a:p>
      </dsp:txBody>
      <dsp:txXfrm>
        <a:off x="54030" y="57779"/>
        <a:ext cx="5019111" cy="998760"/>
      </dsp:txXfrm>
    </dsp:sp>
    <dsp:sp modelId="{EBD4DA92-700F-C341-A257-AE257F7FD89C}">
      <dsp:nvSpPr>
        <dsp:cNvPr id="0" name=""/>
        <dsp:cNvSpPr/>
      </dsp:nvSpPr>
      <dsp:spPr>
        <a:xfrm>
          <a:off x="0" y="1237290"/>
          <a:ext cx="5127171" cy="110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kern="1200" baseline="0"/>
            <a:t>프로젝트 구현</a:t>
          </a:r>
          <a:endParaRPr lang="en-US" sz="4400" kern="1200"/>
        </a:p>
      </dsp:txBody>
      <dsp:txXfrm>
        <a:off x="54030" y="1291320"/>
        <a:ext cx="5019111" cy="998760"/>
      </dsp:txXfrm>
    </dsp:sp>
    <dsp:sp modelId="{598F0858-E874-D44E-9D80-956804D88283}">
      <dsp:nvSpPr>
        <dsp:cNvPr id="0" name=""/>
        <dsp:cNvSpPr/>
      </dsp:nvSpPr>
      <dsp:spPr>
        <a:xfrm>
          <a:off x="0" y="2470830"/>
          <a:ext cx="5127171" cy="1106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4400" kern="1200" baseline="0"/>
            <a:t>플레이 화면</a:t>
          </a:r>
          <a:endParaRPr lang="en-US" sz="4400" kern="1200"/>
        </a:p>
      </dsp:txBody>
      <dsp:txXfrm>
        <a:off x="54030" y="2524860"/>
        <a:ext cx="5019111" cy="99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315A9-594E-4B4A-9642-80612F9AEC4D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DEE28-9805-3F4A-BEC6-17F82CEFE12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756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CDEE28-9805-3F4A-BEC6-17F82CEFE12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634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25707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50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214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323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025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564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130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764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1608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40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420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51FD56F-DA0B-684A-8709-1EAA925F1B4E}" type="datetimeFigureOut">
              <a:rPr kumimoji="1" lang="ko-Kore-KR" altLang="en-US" smtClean="0"/>
              <a:t>2021. 11. 30.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A35F339-2722-D84F-9B9C-822A970EF69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191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r9/_sfv9tdd1y34sy8v71x20xpw0000gn/T/com.microsoft.Word/WebArchiveCopyPasteTempFiles/ogimg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24D2F38-0393-644C-9AC4-8680C1B3B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kumimoji="1" lang="ko-KR" altLang="en-US" sz="3600"/>
              <a:t>창직종합설계프로젝트</a:t>
            </a:r>
            <a:r>
              <a:rPr kumimoji="1" lang="en-US" altLang="ko-KR" sz="3600"/>
              <a:t>(2)</a:t>
            </a:r>
            <a:br>
              <a:rPr kumimoji="1" lang="en-US" altLang="ko-KR" sz="3600"/>
            </a:br>
            <a:br>
              <a:rPr kumimoji="1" lang="en-US" altLang="ko-Kore-KR" sz="3600"/>
            </a:br>
            <a:r>
              <a:rPr kumimoji="1" lang="en-US" altLang="ko-Kore-KR" sz="3600"/>
              <a:t>Do Mine</a:t>
            </a:r>
            <a:endParaRPr kumimoji="1" lang="ko-Kore-KR" altLang="en-US" sz="3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518865-92F2-264D-91A1-7B42D8D27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kumimoji="1" lang="en-US" altLang="ko-KR"/>
              <a:t>B611125</a:t>
            </a:r>
            <a:r>
              <a:rPr kumimoji="1" lang="ko-KR" altLang="en-US"/>
              <a:t> 유민호</a:t>
            </a:r>
            <a:endParaRPr kumimoji="1" lang="en-US" altLang="ko-KR"/>
          </a:p>
          <a:p>
            <a:pPr algn="l">
              <a:spcAft>
                <a:spcPts val="600"/>
              </a:spcAft>
            </a:pPr>
            <a:r>
              <a:rPr kumimoji="1" lang="en-US" altLang="ko-KR"/>
              <a:t>B611064 </a:t>
            </a:r>
            <a:r>
              <a:rPr kumimoji="1" lang="ko-KR" altLang="en-US"/>
              <a:t>민정인</a:t>
            </a:r>
            <a:endParaRPr kumimoji="1" lang="en-US" altLang="ko-KR"/>
          </a:p>
          <a:p>
            <a:pPr algn="l">
              <a:spcAft>
                <a:spcPts val="600"/>
              </a:spcAft>
            </a:pPr>
            <a:r>
              <a:rPr kumimoji="1" lang="en-US" altLang="ko-KR"/>
              <a:t>B611154 </a:t>
            </a:r>
            <a:r>
              <a:rPr kumimoji="1" lang="ko-KR" altLang="en-US"/>
              <a:t>이유림</a:t>
            </a:r>
            <a:endParaRPr kumimoji="1" lang="ko-Kore-KR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6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715E5-B35F-3F4F-9212-059FF37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게임 자료구조</a:t>
            </a:r>
            <a:endParaRPr kumimoji="1" lang="ko-Kore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997332-495A-104C-9B41-7F99C234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96" y="1809836"/>
            <a:ext cx="3036705" cy="28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6BFBEB6-38AD-5E44-BB39-7EA8ECF3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15" y="3951186"/>
            <a:ext cx="3529767" cy="7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2DFEF45-A3AB-754C-BE41-583106A3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28" y="1809836"/>
            <a:ext cx="2916037" cy="28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9B31080-5925-ED4D-B73D-D710F33A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51" y="1809836"/>
            <a:ext cx="3529766" cy="29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57DE2-D919-7A46-868B-3D029C56BD1A}"/>
              </a:ext>
            </a:extLst>
          </p:cNvPr>
          <p:cNvSpPr txBox="1"/>
          <p:nvPr/>
        </p:nvSpPr>
        <p:spPr>
          <a:xfrm>
            <a:off x="8860687" y="4977566"/>
            <a:ext cx="315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플레이어 이름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플레이어 코드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게임 상태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9EC5-906F-CF49-9FAF-B99772D45C02}"/>
              </a:ext>
            </a:extLst>
          </p:cNvPr>
          <p:cNvSpPr txBox="1"/>
          <p:nvPr/>
        </p:nvSpPr>
        <p:spPr>
          <a:xfrm>
            <a:off x="4985498" y="4977566"/>
            <a:ext cx="3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플레이어 정보</a:t>
            </a:r>
            <a:endParaRPr kumimoji="1" lang="ko-Kore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EDCD9-91E7-2B4E-B339-A134E23BC084}"/>
              </a:ext>
            </a:extLst>
          </p:cNvPr>
          <p:cNvSpPr txBox="1"/>
          <p:nvPr/>
        </p:nvSpPr>
        <p:spPr>
          <a:xfrm>
            <a:off x="1120523" y="2358677"/>
            <a:ext cx="3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게임 맵</a:t>
            </a:r>
            <a:endParaRPr kumimoji="1" lang="ko-Kore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BDDE2-DAA1-6040-9F28-81D694BD8BBE}"/>
              </a:ext>
            </a:extLst>
          </p:cNvPr>
          <p:cNvSpPr txBox="1"/>
          <p:nvPr/>
        </p:nvSpPr>
        <p:spPr>
          <a:xfrm>
            <a:off x="1120987" y="4885638"/>
            <a:ext cx="31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아이템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7828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829B-4D97-B24C-9601-DA0A7BF8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동작 구현 예시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채광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A56A1-430A-D74E-836F-9C6F9BB5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62642"/>
            <a:ext cx="5765800" cy="392487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매 프레임 선언되는 </a:t>
            </a:r>
            <a:r>
              <a:rPr kumimoji="1" lang="en" altLang="ko-Kore-KR" sz="1600" dirty="0" err="1"/>
              <a:t>FindWall</a:t>
            </a:r>
            <a:r>
              <a:rPr kumimoji="1" lang="ko-KR" altLang="en-US" sz="1600" dirty="0"/>
              <a:t>을 통해 지속적으로 플레이어 본인을 중심으로 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*</a:t>
            </a:r>
            <a:r>
              <a:rPr kumimoji="1" lang="en-US" altLang="ko-KR" sz="1600" dirty="0"/>
              <a:t>3</a:t>
            </a:r>
            <a:r>
              <a:rPr kumimoji="1" lang="ko-KR" altLang="en-US" sz="1600" dirty="0"/>
              <a:t> 범위 탐색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플레이어와 거리가 가장 가까운 벽을 선정하여 노란색으로 표시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플레이어가 채광 버튼을 터치할 경우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1600" i="0" dirty="0"/>
              <a:t>채광 </a:t>
            </a:r>
            <a:r>
              <a:rPr kumimoji="1" lang="ko-KR" altLang="en-US" sz="1600" i="0" dirty="0" err="1"/>
              <a:t>쿨타임</a:t>
            </a:r>
            <a:r>
              <a:rPr kumimoji="1" lang="en-US" altLang="ko-KR" sz="1600" i="0" dirty="0"/>
              <a:t>,</a:t>
            </a:r>
            <a:r>
              <a:rPr kumimoji="1" lang="ko-KR" altLang="en-US" sz="1600" i="0" dirty="0"/>
              <a:t> 망치 내구도 확인</a:t>
            </a:r>
            <a:endParaRPr kumimoji="1" lang="en-US" altLang="ko-KR" sz="1600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1600" i="0" dirty="0"/>
              <a:t>채광 버튼 터치 시점의 벽과 행동 완료 시점의 인접한 벽이 같을 경우 녹색 표시와 함께 </a:t>
            </a:r>
            <a:r>
              <a:rPr kumimoji="1" lang="en" altLang="ko-Kore-KR" sz="1600" i="0" dirty="0" err="1"/>
              <a:t>DestroyWall</a:t>
            </a:r>
            <a:r>
              <a:rPr kumimoji="1" lang="ko-KR" altLang="en-US" sz="1600" i="0" dirty="0"/>
              <a:t>을 통해 해당 벽 파괴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다를 경우 적색 표시와 함께 벽이 파괴되지 않음</a:t>
            </a:r>
            <a:endParaRPr kumimoji="1"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sz="1600" i="0" dirty="0"/>
              <a:t>벽 </a:t>
            </a:r>
            <a:r>
              <a:rPr kumimoji="1" lang="ko-KR" altLang="en-US" sz="1600" i="0" dirty="0" err="1"/>
              <a:t>파괴시</a:t>
            </a:r>
            <a:r>
              <a:rPr kumimoji="1" lang="ko-KR" altLang="en-US" sz="1600" i="0" dirty="0"/>
              <a:t> 사운드 출력</a:t>
            </a:r>
          </a:p>
          <a:p>
            <a:pPr lvl="2"/>
            <a:endParaRPr kumimoji="1" lang="ko-Kore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192B36-FE32-0540-8F85-65E659B0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1275"/>
            <a:ext cx="4953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8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C421B-1BCB-0047-8B4C-B724C737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동작 구현 예시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89AE50-39CC-CA4C-8B87-E6AC59CB3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32100" cy="2692400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F77891-A902-974A-B50C-2CA25B2FD0A2}"/>
              </a:ext>
            </a:extLst>
          </p:cNvPr>
          <p:cNvSpPr txBox="1">
            <a:spLocks/>
          </p:cNvSpPr>
          <p:nvPr/>
        </p:nvSpPr>
        <p:spPr>
          <a:xfrm>
            <a:off x="3975100" y="1690687"/>
            <a:ext cx="8039100" cy="4802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400" dirty="0"/>
              <a:t>광부 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플레이를 통해 공격 아이템 획득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사보타지 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기본적으로 공격 아이템 소지 </a:t>
            </a:r>
            <a:r>
              <a:rPr kumimoji="1" lang="en-US" altLang="ko-KR" sz="1400" dirty="0"/>
              <a:t>+ </a:t>
            </a:r>
            <a:r>
              <a:rPr kumimoji="1" lang="ko-KR" altLang="en-US" sz="1400" dirty="0"/>
              <a:t>플레이를 통해 </a:t>
            </a:r>
            <a:r>
              <a:rPr kumimoji="1" lang="ko-KR" altLang="en-US" sz="1400" dirty="0" err="1"/>
              <a:t>공격아이템</a:t>
            </a:r>
            <a:r>
              <a:rPr kumimoji="1" lang="ko-KR" altLang="en-US" sz="1400" dirty="0"/>
              <a:t> 획득</a:t>
            </a:r>
            <a:endParaRPr kumimoji="1" lang="en-US" altLang="ko-KR" sz="1400" dirty="0"/>
          </a:p>
          <a:p>
            <a:r>
              <a:rPr kumimoji="1" lang="ko-KR" altLang="en-US" sz="1400" dirty="0"/>
              <a:t>공격자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매 프레임 선언되는 </a:t>
            </a:r>
            <a:r>
              <a:rPr kumimoji="1" lang="en" altLang="ko-Kore-KR" sz="1400" dirty="0"/>
              <a:t>Aiming </a:t>
            </a:r>
            <a:r>
              <a:rPr kumimoji="1" lang="ko-KR" altLang="en-US" sz="1400" dirty="0"/>
              <a:t>함수를 통해 에임 설정</a:t>
            </a:r>
            <a:endParaRPr kumimoji="1" lang="en-US" altLang="ko-KR" sz="1400" dirty="0"/>
          </a:p>
          <a:p>
            <a:pPr lvl="2"/>
            <a:r>
              <a:rPr kumimoji="1" lang="ko-KR" altLang="en-US" sz="1400" dirty="0"/>
              <a:t>플레이어 상하좌우 탐색</a:t>
            </a:r>
          </a:p>
          <a:p>
            <a:pPr lvl="2"/>
            <a:r>
              <a:rPr kumimoji="1" lang="ko-KR" altLang="en-US" sz="1400" dirty="0"/>
              <a:t>플레이 중 일정 거리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내의 가장 가까운 플레이어 인식</a:t>
            </a:r>
          </a:p>
          <a:p>
            <a:pPr lvl="1"/>
            <a:r>
              <a:rPr kumimoji="1" lang="ko-KR" altLang="en-US" sz="1400" dirty="0"/>
              <a:t>공격 버튼 터치</a:t>
            </a:r>
          </a:p>
          <a:p>
            <a:pPr lvl="2"/>
            <a:r>
              <a:rPr kumimoji="1" lang="ko-KR" altLang="en-US" sz="1400" dirty="0"/>
              <a:t>공격 아이템 소지 확인 및 공격 </a:t>
            </a:r>
            <a:r>
              <a:rPr kumimoji="1" lang="ko-KR" altLang="en-US" sz="1400" dirty="0" err="1"/>
              <a:t>쿨타임</a:t>
            </a:r>
            <a:r>
              <a:rPr kumimoji="1" lang="ko-KR" altLang="en-US" sz="1400" dirty="0"/>
              <a:t> 확인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피격자의</a:t>
            </a:r>
            <a:r>
              <a:rPr kumimoji="1" lang="ko-KR" altLang="en-US" sz="1400" dirty="0"/>
              <a:t> 상태 확인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직업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인벤토리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  <a:p>
            <a:pPr lvl="2"/>
            <a:r>
              <a:rPr kumimoji="1" lang="ko-KR" altLang="en-US" sz="1400" dirty="0" err="1"/>
              <a:t>피격자를</a:t>
            </a:r>
            <a:r>
              <a:rPr kumimoji="1" lang="ko-KR" altLang="en-US" sz="1400" dirty="0"/>
              <a:t> 기절시키고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상대가  금을 소유하고 있으면 금을 뺏을 수 있음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ko-KR" altLang="en-US" sz="1400" dirty="0"/>
              <a:t>본인이 입금 가능한 광부일 때 뺏을 수 있음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ko-KR" altLang="en-US" sz="1400" dirty="0" err="1"/>
              <a:t>피격자가</a:t>
            </a:r>
            <a:r>
              <a:rPr kumimoji="1" lang="ko-KR" altLang="en-US" sz="1400" dirty="0"/>
              <a:t> 구급상자 소유 시 방어 메시지 출력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공격자 클라이언트</a:t>
            </a:r>
            <a:r>
              <a:rPr kumimoji="1" lang="en-US" altLang="ko-KR" sz="1400" dirty="0"/>
              <a:t>).</a:t>
            </a:r>
          </a:p>
          <a:p>
            <a:pPr lvl="3"/>
            <a:r>
              <a:rPr kumimoji="1" lang="en-US" altLang="ko-KR" sz="1400" dirty="0" err="1"/>
              <a:t>PlayerInteraction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이벤트 호출</a:t>
            </a:r>
            <a:r>
              <a:rPr kumimoji="1" lang="en-US" altLang="ko-KR" sz="1400" dirty="0"/>
              <a:t>.</a:t>
            </a:r>
          </a:p>
          <a:p>
            <a:pPr lvl="4"/>
            <a:r>
              <a:rPr kumimoji="1" lang="ko-KR" altLang="en-US" sz="1400" dirty="0"/>
              <a:t>공격자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상대방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행동 코드 전송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 err="1"/>
              <a:t>피격자</a:t>
            </a:r>
            <a:endParaRPr kumimoji="1" lang="en-US" altLang="ko-KR" sz="1400" dirty="0"/>
          </a:p>
          <a:p>
            <a:pPr lvl="1"/>
            <a:r>
              <a:rPr kumimoji="1" lang="en-US" altLang="ko-KR" sz="1400" dirty="0" err="1"/>
              <a:t>GlobalEventListener</a:t>
            </a:r>
            <a:r>
              <a:rPr kumimoji="1" lang="ko-KR" altLang="en-US" sz="1400" dirty="0"/>
              <a:t>에서 해당 이벤트를 받아서 처리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PlayerInteraction</a:t>
            </a:r>
            <a:r>
              <a:rPr kumimoji="1" lang="en-US" altLang="ko-KR" sz="1400" dirty="0"/>
              <a:t>)</a:t>
            </a:r>
          </a:p>
          <a:p>
            <a:pPr lvl="2"/>
            <a:r>
              <a:rPr kumimoji="1" lang="en-US" altLang="ko-KR" sz="1000" dirty="0" err="1"/>
              <a:t>CallBack</a:t>
            </a:r>
            <a:r>
              <a:rPr kumimoji="1" lang="en-US" altLang="ko-KR" sz="1000" dirty="0"/>
              <a:t> </a:t>
            </a:r>
            <a:r>
              <a:rPr kumimoji="1" lang="ko-KR" altLang="en-US" sz="1000" dirty="0"/>
              <a:t>함수에서 처리</a:t>
            </a:r>
            <a:endParaRPr kumimoji="1" lang="en-US" altLang="ko-KR" sz="1000" dirty="0"/>
          </a:p>
          <a:p>
            <a:pPr lvl="2"/>
            <a:r>
              <a:rPr kumimoji="1" lang="ko-KR" altLang="en-US" sz="1000" dirty="0"/>
              <a:t>본인과 </a:t>
            </a:r>
            <a:r>
              <a:rPr kumimoji="1" lang="ko-KR" altLang="en-US" sz="1000" dirty="0" err="1"/>
              <a:t>피격자의</a:t>
            </a:r>
            <a:r>
              <a:rPr kumimoji="1" lang="ko-KR" altLang="en-US" sz="1000" dirty="0"/>
              <a:t> 코드가 일치하는지 확인</a:t>
            </a:r>
            <a:endParaRPr kumimoji="1" lang="en-US" altLang="ko-KR" sz="1000" dirty="0"/>
          </a:p>
          <a:p>
            <a:pPr lvl="2"/>
            <a:r>
              <a:rPr kumimoji="1" lang="ko-KR" altLang="en-US" sz="1000" dirty="0"/>
              <a:t>본인의 상태에 따라 알맞은 상태로 변경</a:t>
            </a:r>
            <a:endParaRPr kumimoji="1" lang="en-US" altLang="ko-KR" sz="1000" dirty="0"/>
          </a:p>
          <a:p>
            <a:pPr lvl="2"/>
            <a:r>
              <a:rPr kumimoji="1" lang="ko-KR" altLang="en-US" sz="1000" dirty="0"/>
              <a:t>금 뺏길 시 탈취 이벤트 전송</a:t>
            </a:r>
            <a:r>
              <a:rPr kumimoji="1" lang="en-US" altLang="ko-KR" sz="1000" dirty="0"/>
              <a:t>(</a:t>
            </a:r>
            <a:r>
              <a:rPr kumimoji="1" lang="ko-KR" altLang="en-US" sz="1000" dirty="0"/>
              <a:t>지연시간 문제로 인해 추가</a:t>
            </a:r>
            <a:r>
              <a:rPr kumimoji="1" lang="en-US" altLang="ko-KR" sz="1000" dirty="0"/>
              <a:t>)</a:t>
            </a:r>
            <a:endParaRPr kumimoji="1"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6736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BB7CEE8-BE6F-6843-9528-1AAB2DA9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63" y="4157822"/>
            <a:ext cx="6783446" cy="11100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en-US" sz="6600" cap="all" dirty="0" err="1"/>
              <a:t>프로젝트</a:t>
            </a:r>
            <a:r>
              <a:rPr kumimoji="1" lang="en-US" altLang="ko-KR" sz="6600" cap="all" dirty="0"/>
              <a:t> </a:t>
            </a:r>
            <a:r>
              <a:rPr kumimoji="1" lang="ko-KR" altLang="en-US" sz="6600" cap="all" dirty="0"/>
              <a:t>시연</a:t>
            </a:r>
            <a:endParaRPr kumimoji="1" lang="en-US" altLang="en-US" sz="6600" cap="all" dirty="0"/>
          </a:p>
        </p:txBody>
      </p:sp>
      <p:pic>
        <p:nvPicPr>
          <p:cNvPr id="6" name="Graphic 5" descr="교사">
            <a:extLst>
              <a:ext uri="{FF2B5EF4-FFF2-40B4-BE49-F238E27FC236}">
                <a16:creationId xmlns:a16="http://schemas.microsoft.com/office/drawing/2014/main" id="{4437E08C-DA51-4917-A999-199EC490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1399" y="1240906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메인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9196591-106B-9D4C-8A8E-1F9BC7CAA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413" y="2286000"/>
            <a:ext cx="7559573" cy="3581400"/>
          </a:xfrm>
        </p:spPr>
      </p:pic>
    </p:spTree>
    <p:extLst>
      <p:ext uri="{BB962C8B-B14F-4D97-AF65-F5344CB8AC3E}">
        <p14:creationId xmlns:p14="http://schemas.microsoft.com/office/powerpoint/2010/main" val="5245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로비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8A66197-C7C4-234B-A56B-3D63CD169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85" y="2286000"/>
            <a:ext cx="6246030" cy="3581400"/>
          </a:xfrm>
        </p:spPr>
      </p:pic>
    </p:spTree>
    <p:extLst>
      <p:ext uri="{BB962C8B-B14F-4D97-AF65-F5344CB8AC3E}">
        <p14:creationId xmlns:p14="http://schemas.microsoft.com/office/powerpoint/2010/main" val="417927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19" name="내용 개체 틀 18" descr="텍스트이(가) 표시된 사진&#10;&#10;자동 생성된 설명">
            <a:extLst>
              <a:ext uri="{FF2B5EF4-FFF2-40B4-BE49-F238E27FC236}">
                <a16:creationId xmlns:a16="http://schemas.microsoft.com/office/drawing/2014/main" id="{092A2F55-B452-3F4B-9F8A-7F70AE751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00" y="2286000"/>
            <a:ext cx="6324600" cy="3581400"/>
          </a:xfrm>
        </p:spPr>
      </p:pic>
    </p:spTree>
    <p:extLst>
      <p:ext uri="{BB962C8B-B14F-4D97-AF65-F5344CB8AC3E}">
        <p14:creationId xmlns:p14="http://schemas.microsoft.com/office/powerpoint/2010/main" val="137868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채광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0F837543-3EA6-7343-938B-8E2CFDB69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42" y="2286000"/>
            <a:ext cx="7509716" cy="3581400"/>
          </a:xfrm>
        </p:spPr>
      </p:pic>
    </p:spTree>
    <p:extLst>
      <p:ext uri="{BB962C8B-B14F-4D97-AF65-F5344CB8AC3E}">
        <p14:creationId xmlns:p14="http://schemas.microsoft.com/office/powerpoint/2010/main" val="57205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769191" cy="1325563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</a:rPr>
              <a:t> 바리케이드 설치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C3A8EC26-0755-2F44-847B-23EAFDDBE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5237" y="2286000"/>
            <a:ext cx="7093926" cy="3581400"/>
          </a:xfrm>
        </p:spPr>
      </p:pic>
    </p:spTree>
    <p:extLst>
      <p:ext uri="{BB962C8B-B14F-4D97-AF65-F5344CB8AC3E}">
        <p14:creationId xmlns:p14="http://schemas.microsoft.com/office/powerpoint/2010/main" val="43475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공격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 descr="텍스트이(가) 표시된 사진&#10;&#10;자동 생성된 설명">
            <a:extLst>
              <a:ext uri="{FF2B5EF4-FFF2-40B4-BE49-F238E27FC236}">
                <a16:creationId xmlns:a16="http://schemas.microsoft.com/office/drawing/2014/main" id="{BA1A361C-66EF-7C4C-8207-88A73C6A9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68" y="2286000"/>
            <a:ext cx="7356664" cy="3581400"/>
          </a:xfrm>
        </p:spPr>
      </p:pic>
    </p:spTree>
    <p:extLst>
      <p:ext uri="{BB962C8B-B14F-4D97-AF65-F5344CB8AC3E}">
        <p14:creationId xmlns:p14="http://schemas.microsoft.com/office/powerpoint/2010/main" val="47640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F83C6-AE00-1B4A-80EF-73660AC3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619" y="629156"/>
            <a:ext cx="5127172" cy="843594"/>
          </a:xfrm>
        </p:spPr>
        <p:txBody>
          <a:bodyPr>
            <a:normAutofit/>
          </a:bodyPr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172" name="내용 개체 틀 2">
            <a:extLst>
              <a:ext uri="{FF2B5EF4-FFF2-40B4-BE49-F238E27FC236}">
                <a16:creationId xmlns:a16="http://schemas.microsoft.com/office/drawing/2014/main" id="{A7661810-BBD1-4ED7-B109-22018BCB93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10619" y="1865214"/>
          <a:ext cx="512717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B5A91D8E-C780-8345-8DDC-F868C922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15" y="2438512"/>
            <a:ext cx="2434803" cy="243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22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</a:rPr>
              <a:t> 코인 발견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9301144F-CA8D-EC45-8E5D-FE1A0CAB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314" y="2286000"/>
            <a:ext cx="7273772" cy="3581400"/>
          </a:xfrm>
        </p:spPr>
      </p:pic>
    </p:spTree>
    <p:extLst>
      <p:ext uri="{BB962C8B-B14F-4D97-AF65-F5344CB8AC3E}">
        <p14:creationId xmlns:p14="http://schemas.microsoft.com/office/powerpoint/2010/main" val="121061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플레이 화면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ko-KR" altLang="en-US" dirty="0" err="1">
                <a:solidFill>
                  <a:schemeClr val="tx2"/>
                </a:solidFill>
              </a:rPr>
              <a:t>인게임</a:t>
            </a:r>
            <a:r>
              <a:rPr kumimoji="1" lang="ko-KR" altLang="en-US" dirty="0">
                <a:solidFill>
                  <a:schemeClr val="tx2"/>
                </a:solidFill>
              </a:rPr>
              <a:t> 화면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</a:rPr>
              <a:t> 코인 입금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내용 개체 틀 2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C6751CAC-D917-6143-803E-D0806D887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074" y="2286000"/>
            <a:ext cx="6970251" cy="3581400"/>
          </a:xfrm>
        </p:spPr>
      </p:pic>
    </p:spTree>
    <p:extLst>
      <p:ext uri="{BB962C8B-B14F-4D97-AF65-F5344CB8AC3E}">
        <p14:creationId xmlns:p14="http://schemas.microsoft.com/office/powerpoint/2010/main" val="61427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CBF409D-5EB0-E649-B61F-4D21D356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018" y="2902312"/>
            <a:ext cx="8447964" cy="1053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ko-KR" altLang="en-US" sz="6600" cap="all" dirty="0"/>
              <a:t>감사합니다</a:t>
            </a:r>
            <a:endParaRPr kumimoji="1" lang="en-US" altLang="en-US" sz="6600" cap="all" dirty="0"/>
          </a:p>
        </p:txBody>
      </p:sp>
    </p:spTree>
    <p:extLst>
      <p:ext uri="{BB962C8B-B14F-4D97-AF65-F5344CB8AC3E}">
        <p14:creationId xmlns:p14="http://schemas.microsoft.com/office/powerpoint/2010/main" val="24788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프로젝트</a:t>
            </a:r>
            <a:r>
              <a:rPr kumimoji="1" lang="ko-KR" altLang="en-US" dirty="0">
                <a:solidFill>
                  <a:schemeClr val="tx2"/>
                </a:solidFill>
              </a:rPr>
              <a:t> 개요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187474A7-9FCF-4992-BFBC-D8D399E1D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ore-KR" altLang="en-US" sz="2400" dirty="0">
                <a:solidFill>
                  <a:schemeClr val="tx2"/>
                </a:solidFill>
              </a:rPr>
              <a:t>프로젝트</a:t>
            </a:r>
            <a:r>
              <a:rPr kumimoji="1" lang="ko-KR" altLang="en-US" sz="2400" dirty="0">
                <a:solidFill>
                  <a:schemeClr val="tx2"/>
                </a:solidFill>
              </a:rPr>
              <a:t>명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Do Mine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2"/>
                </a:solidFill>
              </a:rPr>
              <a:t>게임 장르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2D </a:t>
            </a:r>
            <a:r>
              <a:rPr kumimoji="1" lang="ko-KR" altLang="en-US" sz="2400" dirty="0">
                <a:solidFill>
                  <a:schemeClr val="tx2"/>
                </a:solidFill>
              </a:rPr>
              <a:t>온라인 소셜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디덕션</a:t>
            </a:r>
            <a:r>
              <a:rPr kumimoji="1" lang="ko-KR" altLang="en-US" sz="2400" dirty="0">
                <a:solidFill>
                  <a:schemeClr val="tx2"/>
                </a:solidFill>
              </a:rPr>
              <a:t> 게임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2"/>
                </a:solidFill>
              </a:rPr>
              <a:t>플레이 시간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10</a:t>
            </a:r>
            <a:r>
              <a:rPr kumimoji="1" lang="ko-KR" altLang="en-US" sz="2400" dirty="0">
                <a:solidFill>
                  <a:schemeClr val="tx2"/>
                </a:solidFill>
              </a:rPr>
              <a:t>분 내외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2"/>
                </a:solidFill>
              </a:rPr>
              <a:t>플레이 인원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3~10</a:t>
            </a:r>
            <a:r>
              <a:rPr kumimoji="1" lang="ko-KR" altLang="en-US" sz="2400" dirty="0">
                <a:solidFill>
                  <a:schemeClr val="tx2"/>
                </a:solidFill>
              </a:rPr>
              <a:t>인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tx2"/>
                </a:solidFill>
              </a:rPr>
              <a:t>사용 플랫폼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Unity, Photon Bolt, GitHub</a:t>
            </a:r>
            <a:endParaRPr kumimoji="1" lang="ko-Kore-KR" altLang="en-US" sz="2400" dirty="0">
              <a:solidFill>
                <a:schemeClr val="tx2"/>
              </a:solidFill>
            </a:endParaRPr>
          </a:p>
          <a:p>
            <a:pPr lvl="1"/>
            <a:endParaRPr kumimoji="1" lang="ko-Kore-KR" altLang="en-US" dirty="0"/>
          </a:p>
        </p:txBody>
      </p:sp>
      <p:pic>
        <p:nvPicPr>
          <p:cNvPr id="16" name="그림 12" descr="Unity 실시간 개발 플랫폼 | 3D, 2D VR 및 AR 엔진">
            <a:extLst>
              <a:ext uri="{FF2B5EF4-FFF2-40B4-BE49-F238E27FC236}">
                <a16:creationId xmlns:a16="http://schemas.microsoft.com/office/drawing/2014/main" id="{9DB346A5-62F8-9A44-8027-D0AC8D376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921" y="1640992"/>
            <a:ext cx="3457003" cy="18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79D221-19EB-D54E-A7A7-B125A53C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21" y="3199703"/>
            <a:ext cx="3457003" cy="11362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96EF3-D691-BD44-9F38-8DB0E2572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921" y="4470858"/>
            <a:ext cx="3137338" cy="11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5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7DBBB-B7E3-A746-9803-F59C4EB8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기획 모티브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62C911-3136-1F47-99C2-5AC27DA9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5296" y="1825625"/>
            <a:ext cx="5728503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즐겨하던 보드게임 사보타지에서 기초적인 영감을 얻음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광부와 사보타지 두 진영으로 나뉨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광부 사이에도 경쟁이 존재함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경로를 개척하여 금을 찾는 게임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26186B-8659-8E49-ACEF-853908EB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7"/>
            <a:ext cx="4219938" cy="421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9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0F864-9F66-EC4D-A96C-1C39CC53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기획 모티브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4AA66-2E7E-6346-AC50-76D85759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871" y="1825625"/>
            <a:ext cx="5716928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최근 인기를 끌고 있는 게임 </a:t>
            </a:r>
            <a:r>
              <a:rPr kumimoji="1" lang="en-US" altLang="ko-KR" dirty="0"/>
              <a:t>Among Us</a:t>
            </a:r>
            <a:r>
              <a:rPr kumimoji="1" lang="ko-KR" altLang="en-US" dirty="0"/>
              <a:t>을 참고</a:t>
            </a:r>
            <a:endParaRPr kumimoji="1"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기초적인 </a:t>
            </a:r>
            <a:r>
              <a:rPr kumimoji="1" lang="en-US" altLang="ko-KR" dirty="0"/>
              <a:t>UI</a:t>
            </a:r>
            <a:r>
              <a:rPr kumimoji="1" lang="ko-KR" altLang="en-US" dirty="0"/>
              <a:t>와 조작시스템을 차용함</a:t>
            </a:r>
            <a:endParaRPr kumimoji="1" lang="ko-Kore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4F5F99-9F15-1449-9E1A-BF7BEFC1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4559161" cy="39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0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0F864-9F66-EC4D-A96C-1C39CC53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개요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기획 모티브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4AA66-2E7E-6346-AC50-76D857595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048" y="1895073"/>
            <a:ext cx="5959997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ko-KR" altLang="en-US" dirty="0"/>
              <a:t>사보타지를 실시간 대전 게임으로 변경하는 과정에서 플레이 방식의 변화가 요구됨</a:t>
            </a:r>
            <a:endParaRPr kumimoji="1"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i="0" dirty="0"/>
              <a:t>기존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사보타지의 카드를 놓아 길을 개척하는 방식</a:t>
            </a:r>
            <a:endParaRPr kumimoji="1" lang="en-US" altLang="ko-KR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ko-KR" altLang="en-US" i="0" dirty="0"/>
              <a:t>변경 </a:t>
            </a:r>
            <a:r>
              <a:rPr kumimoji="1" lang="en-US" altLang="ko-KR" i="0" dirty="0"/>
              <a:t>:</a:t>
            </a:r>
            <a:r>
              <a:rPr kumimoji="1" lang="ko-KR" altLang="en-US" i="0" dirty="0"/>
              <a:t> 마인크래프트</a:t>
            </a:r>
            <a:r>
              <a:rPr kumimoji="1" lang="en-US" altLang="ko-KR" i="0" dirty="0"/>
              <a:t>,</a:t>
            </a:r>
            <a:r>
              <a:rPr kumimoji="1" lang="ko-KR" altLang="en-US" i="0" dirty="0"/>
              <a:t> </a:t>
            </a:r>
            <a:r>
              <a:rPr kumimoji="1" lang="ko-KR" altLang="en-US" i="0" dirty="0" err="1"/>
              <a:t>테라리아와</a:t>
            </a:r>
            <a:r>
              <a:rPr kumimoji="1" lang="ko-KR" altLang="en-US" i="0" dirty="0"/>
              <a:t> 같이 채광을 통해 길을 직접 개척하는 방식을 채택함</a:t>
            </a:r>
            <a:endParaRPr kumimoji="1" lang="en-US" altLang="ko-KR" i="0" dirty="0"/>
          </a:p>
          <a:p>
            <a:pPr marL="0" indent="0">
              <a:buNone/>
            </a:pPr>
            <a:r>
              <a:rPr kumimoji="1" lang="en-US" altLang="ko-KR" dirty="0"/>
              <a:t>+</a:t>
            </a:r>
            <a:r>
              <a:rPr kumimoji="1" lang="ko-KR" altLang="en-US" dirty="0"/>
              <a:t> 경쟁 시스템의 강조를 위해 금을 찾는 것 뿐만 아니라 복귀 후 입금까지의 과정을 추가함</a:t>
            </a:r>
            <a:endParaRPr kumimoji="1"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6F316A-1E28-8241-A014-54B3138C2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7" y="1547115"/>
            <a:ext cx="4555603" cy="24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ED98B73-3253-B743-A292-D5227C49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4196460"/>
            <a:ext cx="4555603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32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4C3A-E9EA-8A45-86C8-010797674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게임 흐름도</a:t>
            </a:r>
            <a:endParaRPr kumimoji="1" lang="ko-Kore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951AE2B-5BCD-2B41-8BAC-A46423891D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86" y="1690688"/>
            <a:ext cx="68524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79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>
            <a:extLst>
              <a:ext uri="{FF2B5EF4-FFF2-40B4-BE49-F238E27FC236}">
                <a16:creationId xmlns:a16="http://schemas.microsoft.com/office/drawing/2014/main" id="{8AC0A1BC-C4FB-4407-B688-C0F43F23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220" y="725023"/>
            <a:ext cx="10492342" cy="790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en-US" dirty="0" err="1"/>
              <a:t>프로젝트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구현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멀티플레이 구조</a:t>
            </a:r>
            <a:endParaRPr kumimoji="1" lang="en-US" alt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내용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2122FC3D-DAAD-4B4C-8413-3C43281D0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4744" y="1997765"/>
            <a:ext cx="5071256" cy="3740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07409-BC02-A348-9CF6-1718DF3E1E54}"/>
              </a:ext>
            </a:extLst>
          </p:cNvPr>
          <p:cNvSpPr txBox="1"/>
          <p:nvPr/>
        </p:nvSpPr>
        <p:spPr>
          <a:xfrm>
            <a:off x="6414049" y="1997765"/>
            <a:ext cx="5127172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ko-KR" altLang="en-US" sz="1300" dirty="0">
                <a:solidFill>
                  <a:schemeClr val="tx2"/>
                </a:solidFill>
              </a:rPr>
              <a:t>플레이어상태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en-US" altLang="ko-Kore-KR" sz="1300" dirty="0" err="1">
                <a:solidFill>
                  <a:schemeClr val="tx2"/>
                </a:solidFill>
              </a:rPr>
              <a:t>IPlayerState</a:t>
            </a:r>
            <a:r>
              <a:rPr lang="en-US" altLang="ko-Kore-KR" sz="1300" dirty="0">
                <a:solidFill>
                  <a:schemeClr val="tx2"/>
                </a:solidFill>
              </a:rPr>
              <a:t>)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볼트엔티티로 </a:t>
            </a:r>
            <a:r>
              <a:rPr lang="ko-KR" altLang="en-US" sz="1300" dirty="0" err="1">
                <a:solidFill>
                  <a:schemeClr val="tx2"/>
                </a:solidFill>
              </a:rPr>
              <a:t>동기방식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ko-KR" altLang="en-US" sz="1300" dirty="0">
                <a:solidFill>
                  <a:schemeClr val="tx2"/>
                </a:solidFill>
              </a:rPr>
              <a:t>구현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플레이어 이동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플레이어 애니메이션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플레이어 </a:t>
            </a:r>
            <a:r>
              <a:rPr lang="ko-KR" altLang="en-US" sz="1300" dirty="0" err="1">
                <a:solidFill>
                  <a:schemeClr val="tx2"/>
                </a:solidFill>
              </a:rPr>
              <a:t>인벤토리정보등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ko-KR" altLang="en-US" sz="1300" dirty="0">
                <a:solidFill>
                  <a:schemeClr val="tx2"/>
                </a:solidFill>
              </a:rPr>
              <a:t>게임 상태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각각 클라이언트에서 처리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ko-KR" altLang="en-US" sz="1300" dirty="0">
                <a:solidFill>
                  <a:schemeClr val="tx2"/>
                </a:solidFill>
              </a:rPr>
              <a:t>동기화가 필요한 경우 클라이언트간의 전체이벤트후 </a:t>
            </a:r>
            <a:r>
              <a:rPr lang="ko-KR" altLang="en-US" sz="1300" dirty="0" err="1">
                <a:solidFill>
                  <a:schemeClr val="tx2"/>
                </a:solidFill>
              </a:rPr>
              <a:t>콜백으로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ko-KR" altLang="en-US" sz="1300" dirty="0" err="1">
                <a:solidFill>
                  <a:schemeClr val="tx2"/>
                </a:solidFill>
              </a:rPr>
              <a:t>비동기방식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ko-KR" altLang="en-US" sz="1300" dirty="0">
                <a:solidFill>
                  <a:schemeClr val="tx2"/>
                </a:solidFill>
              </a:rPr>
              <a:t>구현</a:t>
            </a:r>
            <a:r>
              <a:rPr lang="en-US" altLang="ko-KR" sz="1300" dirty="0">
                <a:solidFill>
                  <a:schemeClr val="tx2"/>
                </a:solidFill>
              </a:rPr>
              <a:t>(</a:t>
            </a:r>
            <a:r>
              <a:rPr lang="ko-KR" altLang="en-US" sz="1300" dirty="0">
                <a:solidFill>
                  <a:schemeClr val="tx2"/>
                </a:solidFill>
              </a:rPr>
              <a:t>서버 자원 문제</a:t>
            </a:r>
            <a:r>
              <a:rPr lang="en-US" altLang="ko-KR" sz="1300" dirty="0">
                <a:solidFill>
                  <a:schemeClr val="tx2"/>
                </a:solidFill>
              </a:rPr>
              <a:t>)</a:t>
            </a:r>
          </a:p>
          <a:p>
            <a:pPr marL="384048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오브젝트 생성</a:t>
            </a:r>
            <a:r>
              <a:rPr lang="en-US" altLang="ko-KR" sz="1300" dirty="0">
                <a:solidFill>
                  <a:schemeClr val="tx2"/>
                </a:solidFill>
              </a:rPr>
              <a:t>, </a:t>
            </a:r>
            <a:r>
              <a:rPr lang="ko-KR" altLang="en-US" sz="1300" dirty="0" err="1">
                <a:solidFill>
                  <a:schemeClr val="tx2"/>
                </a:solidFill>
              </a:rPr>
              <a:t>파괴이벤트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플레이어간 상호작용이벤트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게임 시작 </a:t>
            </a:r>
            <a:r>
              <a:rPr lang="ko-KR" altLang="en-US" sz="1300" dirty="0" err="1">
                <a:solidFill>
                  <a:schemeClr val="tx2"/>
                </a:solidFill>
              </a:rPr>
              <a:t>종료이벤트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lvl="1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ko-KR" altLang="en-US" sz="1300" dirty="0">
                <a:solidFill>
                  <a:schemeClr val="tx2"/>
                </a:solidFill>
              </a:rPr>
              <a:t>플레이어 </a:t>
            </a:r>
            <a:r>
              <a:rPr lang="ko-KR" altLang="en-US" sz="1300" dirty="0" err="1">
                <a:solidFill>
                  <a:schemeClr val="tx2"/>
                </a:solidFill>
              </a:rPr>
              <a:t>접속이벤트</a:t>
            </a:r>
            <a:endParaRPr lang="en-US" altLang="ko-KR" sz="13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altLang="ko-KR" sz="1300" dirty="0">
                <a:solidFill>
                  <a:schemeClr val="tx2"/>
                </a:solidFill>
              </a:rPr>
              <a:t>* </a:t>
            </a:r>
            <a:r>
              <a:rPr lang="ko-KR" altLang="en-US" sz="1300" dirty="0">
                <a:solidFill>
                  <a:schemeClr val="tx2"/>
                </a:solidFill>
              </a:rPr>
              <a:t>서버가 따로 연산을 해주진 않기 때문에 게임진행에 필요한 연산들은 호스트에서 </a:t>
            </a:r>
            <a:r>
              <a:rPr lang="ko-KR" altLang="en-US" sz="1300" dirty="0" err="1">
                <a:solidFill>
                  <a:schemeClr val="tx2"/>
                </a:solidFill>
              </a:rPr>
              <a:t>처리후</a:t>
            </a:r>
            <a:r>
              <a:rPr lang="en-US" altLang="ko-KR" sz="1300" dirty="0">
                <a:solidFill>
                  <a:schemeClr val="tx2"/>
                </a:solidFill>
              </a:rPr>
              <a:t> </a:t>
            </a:r>
            <a:r>
              <a:rPr lang="ko-KR" altLang="en-US" sz="1300" dirty="0">
                <a:solidFill>
                  <a:schemeClr val="tx2"/>
                </a:solidFill>
              </a:rPr>
              <a:t>이벤트로 발송</a:t>
            </a:r>
            <a:endParaRPr kumimoji="1" lang="en-US" altLang="en-US" sz="1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3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85926-5731-1A4D-A9CD-22E20DAD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프로젝트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게임 자료구조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FE045-5687-6845-8DA7-E4270B01C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708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게임 맵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/>
              <a:t>각각 </a:t>
            </a:r>
            <a:r>
              <a:rPr lang="en-US" altLang="ko-KR" i="0" dirty="0"/>
              <a:t>10000</a:t>
            </a:r>
            <a:r>
              <a:rPr lang="ko-KR" altLang="en-US" i="0" dirty="0"/>
              <a:t>개 크기의 배열에 </a:t>
            </a:r>
            <a:r>
              <a:rPr lang="en" altLang="ko-Kore-KR" i="0" dirty="0"/>
              <a:t>int</a:t>
            </a:r>
            <a:r>
              <a:rPr lang="ko-KR" altLang="en-US" i="0" dirty="0"/>
              <a:t>형으로 저장 앞자리 </a:t>
            </a:r>
            <a:r>
              <a:rPr lang="en-US" altLang="ko-KR" i="0" dirty="0"/>
              <a:t>2</a:t>
            </a:r>
            <a:r>
              <a:rPr lang="ko-KR" altLang="en-US" i="0" dirty="0"/>
              <a:t>개가 </a:t>
            </a:r>
            <a:r>
              <a:rPr lang="en" altLang="ko-Kore-KR" i="0" dirty="0"/>
              <a:t>x</a:t>
            </a:r>
            <a:r>
              <a:rPr lang="ko-KR" altLang="en-US" i="0" dirty="0"/>
              <a:t>좌표 뒷자리 </a:t>
            </a:r>
            <a:r>
              <a:rPr lang="en-US" altLang="ko-KR" i="0" dirty="0"/>
              <a:t>2</a:t>
            </a:r>
            <a:r>
              <a:rPr lang="ko-KR" altLang="en-US" i="0" dirty="0"/>
              <a:t>개가 </a:t>
            </a:r>
            <a:r>
              <a:rPr lang="en" altLang="ko-Kore-KR" i="0" dirty="0"/>
              <a:t>y</a:t>
            </a:r>
            <a:r>
              <a:rPr lang="ko-KR" altLang="en-US" i="0" dirty="0"/>
              <a:t>좌표를 나타냄 각 클라이언트에서 따로 </a:t>
            </a:r>
            <a:r>
              <a:rPr lang="ko-KR" altLang="en-US" i="0" dirty="0" err="1"/>
              <a:t>생성후</a:t>
            </a:r>
            <a:r>
              <a:rPr lang="ko-KR" altLang="en-US" i="0" dirty="0"/>
              <a:t> 이벤트를 받아 수정</a:t>
            </a:r>
            <a:endParaRPr lang="en-US" altLang="ko-KR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 err="1"/>
              <a:t>탐색시</a:t>
            </a:r>
            <a:r>
              <a:rPr lang="ko-KR" altLang="en-US" i="0" dirty="0"/>
              <a:t> 플레이어의 </a:t>
            </a:r>
            <a:r>
              <a:rPr lang="ko-KR" altLang="en-US" i="0" dirty="0" err="1"/>
              <a:t>좌표기준</a:t>
            </a:r>
            <a:r>
              <a:rPr lang="ko-KR" altLang="en-US" i="0" dirty="0"/>
              <a:t> </a:t>
            </a:r>
            <a:r>
              <a:rPr lang="en" altLang="ko-Kore-KR" i="0" dirty="0"/>
              <a:t>n</a:t>
            </a:r>
            <a:r>
              <a:rPr lang="ko-KR" altLang="en-US" i="0" dirty="0" err="1"/>
              <a:t>칸이내의</a:t>
            </a:r>
            <a:r>
              <a:rPr lang="ko-KR" altLang="en-US" i="0" dirty="0"/>
              <a:t> 벽을 </a:t>
            </a:r>
            <a:r>
              <a:rPr lang="ko-KR" altLang="en-US" i="0" dirty="0" err="1"/>
              <a:t>탐색후</a:t>
            </a:r>
            <a:r>
              <a:rPr lang="ko-KR" altLang="en-US" i="0" dirty="0"/>
              <a:t> </a:t>
            </a:r>
            <a:r>
              <a:rPr lang="en" altLang="ko-Kore-KR" i="0" dirty="0"/>
              <a:t>null</a:t>
            </a:r>
            <a:r>
              <a:rPr lang="ko-KR" altLang="en-US" i="0" dirty="0"/>
              <a:t>값이 </a:t>
            </a:r>
            <a:r>
              <a:rPr lang="ko-KR" altLang="en-US" i="0" dirty="0" err="1"/>
              <a:t>아닌가까운</a:t>
            </a:r>
            <a:r>
              <a:rPr lang="ko-KR" altLang="en-US" i="0" dirty="0"/>
              <a:t> 벽을 찾음</a:t>
            </a:r>
            <a:endParaRPr lang="en-US" altLang="ko-KR" i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 err="1"/>
              <a:t>보물상자는</a:t>
            </a:r>
            <a:r>
              <a:rPr lang="ko-KR" altLang="en-US" i="0" dirty="0"/>
              <a:t> </a:t>
            </a:r>
            <a:r>
              <a:rPr lang="ko-KR" altLang="en-US" i="0" dirty="0" err="1"/>
              <a:t>맵에</a:t>
            </a:r>
            <a:r>
              <a:rPr lang="ko-KR" altLang="en-US" i="0" dirty="0"/>
              <a:t> 탐색은 </a:t>
            </a:r>
            <a:r>
              <a:rPr lang="ko-KR" altLang="en-US" i="0" dirty="0" err="1"/>
              <a:t>자원소모가</a:t>
            </a:r>
            <a:r>
              <a:rPr lang="ko-KR" altLang="en-US" i="0" dirty="0"/>
              <a:t> 클 수 있기 때문에 따로 추가적인 리스트를 선언하여 처리</a:t>
            </a:r>
            <a:endParaRPr lang="en-US" altLang="ko-KR" i="0" dirty="0"/>
          </a:p>
          <a:p>
            <a:pPr marL="0" indent="0">
              <a:buNone/>
            </a:pPr>
            <a:r>
              <a:rPr lang="ko-KR" altLang="en-US" dirty="0"/>
              <a:t>플레이어 정보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/>
              <a:t>볼트엔티티로 서버에 저장</a:t>
            </a:r>
            <a:endParaRPr lang="en-US" altLang="ko-KR" i="0" dirty="0"/>
          </a:p>
          <a:p>
            <a:pPr marL="0" indent="0">
              <a:buNone/>
            </a:pPr>
            <a:r>
              <a:rPr lang="ko-KR" altLang="en-US" dirty="0"/>
              <a:t>플레이어 이름</a:t>
            </a:r>
            <a:r>
              <a:rPr lang="en-US" altLang="ko-KR" dirty="0"/>
              <a:t>, </a:t>
            </a:r>
            <a:r>
              <a:rPr lang="ko-KR" altLang="en-US" dirty="0"/>
              <a:t>플레이어 코드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/>
              <a:t>이벤트로 게임 </a:t>
            </a:r>
            <a:r>
              <a:rPr lang="ko-KR" altLang="en-US" i="0" dirty="0" err="1"/>
              <a:t>시작시</a:t>
            </a:r>
            <a:r>
              <a:rPr lang="ko-KR" altLang="en-US" i="0" dirty="0"/>
              <a:t> 서로에게 이벤트로 공유하며 동기화</a:t>
            </a:r>
            <a:endParaRPr lang="en-US" altLang="ko-KR" i="0" dirty="0"/>
          </a:p>
          <a:p>
            <a:pPr marL="0" indent="0">
              <a:buNone/>
            </a:pPr>
            <a:r>
              <a:rPr lang="ko-KR" altLang="en-US" dirty="0"/>
              <a:t>게임 상태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i="0" dirty="0"/>
              <a:t>호스트가 이벤트를 받아 관리하며 배열에 선언된 플레이어들의 상태를 </a:t>
            </a:r>
            <a:r>
              <a:rPr lang="ko-KR" altLang="en-US" i="0" dirty="0" err="1"/>
              <a:t>변경해줌</a:t>
            </a:r>
            <a:endParaRPr kumimoji="1" lang="ko-Kore-KR" altLang="en-US" i="0" dirty="0"/>
          </a:p>
        </p:txBody>
      </p:sp>
    </p:spTree>
    <p:extLst>
      <p:ext uri="{BB962C8B-B14F-4D97-AF65-F5344CB8AC3E}">
        <p14:creationId xmlns:p14="http://schemas.microsoft.com/office/powerpoint/2010/main" val="3014029259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{F4FC5EA4-9655-0940-A851-9411AFCBB82C}tf10001072</Template>
  <TotalTime>316</TotalTime>
  <Words>614</Words>
  <Application>Microsoft Macintosh PowerPoint</Application>
  <PresentationFormat>와이드스크린</PresentationFormat>
  <Paragraphs>96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Franklin Gothic Book</vt:lpstr>
      <vt:lpstr>자르기</vt:lpstr>
      <vt:lpstr>창직종합설계프로젝트(2)  Do Mine</vt:lpstr>
      <vt:lpstr>목차</vt:lpstr>
      <vt:lpstr>프로젝트 개요</vt:lpstr>
      <vt:lpstr>프로젝트 개요 – 기획 모티브</vt:lpstr>
      <vt:lpstr>프로젝트 개요 – 기획 모티브</vt:lpstr>
      <vt:lpstr>프로젝트 개요 – 기획 모티브</vt:lpstr>
      <vt:lpstr>프로젝트 구현 – 게임 흐름도</vt:lpstr>
      <vt:lpstr>프로젝트 구현 – 멀티플레이 구조</vt:lpstr>
      <vt:lpstr>프로젝트 구현 – 게임 자료구조</vt:lpstr>
      <vt:lpstr>프로젝트 구현 – 게임 자료구조</vt:lpstr>
      <vt:lpstr>프로젝트 구현 – 동작 구현 예시 (채광)</vt:lpstr>
      <vt:lpstr>프로젝트 구현 – 동작 구현 예시 (공격)</vt:lpstr>
      <vt:lpstr>프로젝트 시연</vt:lpstr>
      <vt:lpstr>플레이 화면(메인 화면)</vt:lpstr>
      <vt:lpstr>플레이 화면(로비 화면)</vt:lpstr>
      <vt:lpstr>플레이 화면(인게임 화면)</vt:lpstr>
      <vt:lpstr>플레이 화면 (인게임 화면) - 채광</vt:lpstr>
      <vt:lpstr>플레이 화면 (인게임 화면) – 바리케이드 설치</vt:lpstr>
      <vt:lpstr>플레이 화면 (인게임 화면) - 공격</vt:lpstr>
      <vt:lpstr>플레이 화면 (인게임 화면) – 코인 발견</vt:lpstr>
      <vt:lpstr>플레이 화면 (인게임 화면) – 코인 입금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창직종합설계프로젝트(1) -Do Mine-</dc:title>
  <dc:creator>민정인</dc:creator>
  <cp:lastModifiedBy>민정인</cp:lastModifiedBy>
  <cp:revision>38</cp:revision>
  <dcterms:created xsi:type="dcterms:W3CDTF">2021-05-26T14:11:01Z</dcterms:created>
  <dcterms:modified xsi:type="dcterms:W3CDTF">2021-11-30T14:33:44Z</dcterms:modified>
</cp:coreProperties>
</file>